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30"/>
  </p:notesMasterIdLst>
  <p:handoutMasterIdLst>
    <p:handoutMasterId r:id="rId31"/>
  </p:handoutMasterIdLst>
  <p:sldIdLst>
    <p:sldId id="317" r:id="rId2"/>
    <p:sldId id="265" r:id="rId3"/>
    <p:sldId id="271" r:id="rId4"/>
    <p:sldId id="268" r:id="rId5"/>
    <p:sldId id="269" r:id="rId6"/>
    <p:sldId id="349" r:id="rId7"/>
    <p:sldId id="314" r:id="rId8"/>
    <p:sldId id="353" r:id="rId9"/>
    <p:sldId id="350" r:id="rId10"/>
    <p:sldId id="352" r:id="rId11"/>
    <p:sldId id="354" r:id="rId12"/>
    <p:sldId id="270" r:id="rId13"/>
    <p:sldId id="318" r:id="rId14"/>
    <p:sldId id="275" r:id="rId15"/>
    <p:sldId id="276" r:id="rId16"/>
    <p:sldId id="344" r:id="rId17"/>
    <p:sldId id="343" r:id="rId18"/>
    <p:sldId id="321" r:id="rId19"/>
    <p:sldId id="322" r:id="rId20"/>
    <p:sldId id="323" r:id="rId21"/>
    <p:sldId id="297" r:id="rId22"/>
    <p:sldId id="355" r:id="rId23"/>
    <p:sldId id="356" r:id="rId24"/>
    <p:sldId id="339" r:id="rId25"/>
    <p:sldId id="298" r:id="rId26"/>
    <p:sldId id="341" r:id="rId27"/>
    <p:sldId id="313" r:id="rId28"/>
    <p:sldId id="302" r:id="rId29"/>
  </p:sldIdLst>
  <p:sldSz cx="9144000" cy="5143500" type="screen16x9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737" autoAdjust="0"/>
  </p:normalViewPr>
  <p:slideViewPr>
    <p:cSldViewPr snapToGrid="0" snapToObjects="1">
      <p:cViewPr>
        <p:scale>
          <a:sx n="125" d="100"/>
          <a:sy n="125" d="100"/>
        </p:scale>
        <p:origin x="-1140" y="-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korostelev:Documents:&#1056;&#1072;&#1073;&#1086;&#1090;&#1072;:&#1050;&#1086;&#1076;%20&#1041;&#1077;&#1079;&#1086;&#1087;&#1072;&#1089;&#1085;&#1086;&#1089;&#1090;&#1080;:&#1075;&#1088;&#1072;&#1092;&#1080;&#1082;&#1080;%20&#1082;%20HLL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korostelev:Documents:&#1056;&#1072;&#1073;&#1086;&#1090;&#1072;:&#1050;&#1086;&#1076;%20&#1041;&#1077;&#1079;&#1086;&#1087;&#1072;&#1089;&#1085;&#1086;&#1089;&#1090;&#1080;:&#1075;&#1088;&#1072;&#1092;&#1080;&#1082;&#1080;%20&#1082;%20HLL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korostelev:Documents:&#1056;&#1072;&#1073;&#1086;&#1090;&#1072;:&#1050;&#1086;&#1076;%20&#1041;&#1077;&#1079;&#1086;&#1087;&#1072;&#1089;&#1085;&#1086;&#1089;&#1090;&#1080;:&#1075;&#1088;&#1072;&#1092;&#1080;&#1082;&#1080;%20&#1082;%20HLL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korostelev:Documents:&#1056;&#1072;&#1073;&#1086;&#1090;&#1072;:&#1050;&#1086;&#1076;%20&#1041;&#1077;&#1079;&#1086;&#1087;&#1072;&#1089;&#1085;&#1086;&#1089;&#1090;&#1080;:&#1075;&#1088;&#1072;&#1092;&#1080;&#1082;&#1080;%20&#1082;%20HLL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korostelev:Documents:&#1056;&#1072;&#1073;&#1086;&#1090;&#1072;:&#1050;&#1086;&#1076;%20&#1041;&#1077;&#1079;&#1086;&#1087;&#1072;&#1089;&#1085;&#1086;&#1089;&#1090;&#1080;:&#1075;&#1088;&#1072;&#1092;&#1080;&#1082;&#1080;%20&#1082;%20HLL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44968989735886E-2"/>
          <c:y val="3.7876867374298011E-2"/>
          <c:w val="0.96431006202052827"/>
          <c:h val="0.800188272703684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Лист1!$E$18</c:f>
              <c:strCache>
                <c:ptCount val="1"/>
                <c:pt idx="0">
                  <c:v>Пропускная способность, Mb/s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Лист1!$F$17:$G$17</c:f>
              <c:strCache>
                <c:ptCount val="2"/>
                <c:pt idx="0">
                  <c:v>TCP ~1514 (HTTP)</c:v>
                </c:pt>
                <c:pt idx="1">
                  <c:v>UDP 64 byte</c:v>
                </c:pt>
              </c:strCache>
            </c:strRef>
          </c:cat>
          <c:val>
            <c:numRef>
              <c:f>Лист1!$F$18:$G$18</c:f>
              <c:numCache>
                <c:formatCode>General</c:formatCode>
                <c:ptCount val="2"/>
                <c:pt idx="0">
                  <c:v>55480</c:v>
                </c:pt>
                <c:pt idx="1">
                  <c:v>1587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96500736"/>
        <c:axId val="83826880"/>
      </c:barChart>
      <c:catAx>
        <c:axId val="96500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3826880"/>
        <c:crosses val="autoZero"/>
        <c:auto val="1"/>
        <c:lblAlgn val="ctr"/>
        <c:lblOffset val="100"/>
        <c:noMultiLvlLbl val="0"/>
      </c:catAx>
      <c:valAx>
        <c:axId val="838268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6500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844968989735886E-2"/>
          <c:y val="3.7715646701851735E-2"/>
          <c:w val="0.96431006202052827"/>
          <c:h val="0.79761006448916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Лист1!$E$18</c:f>
              <c:strCache>
                <c:ptCount val="1"/>
                <c:pt idx="0">
                  <c:v>Пропускная способность, Mb/s</c:v>
                </c:pt>
              </c:strCache>
            </c:strRef>
          </c:tx>
          <c:spPr>
            <a:solidFill>
              <a:schemeClr val="accent2"/>
            </a:solidFill>
            <a:ln w="254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Лист1!$F$17:$G$17</c:f>
              <c:strCache>
                <c:ptCount val="2"/>
                <c:pt idx="0">
                  <c:v>TCP ~1514 (HTTP)</c:v>
                </c:pt>
                <c:pt idx="1">
                  <c:v>UDP 64 byte</c:v>
                </c:pt>
              </c:strCache>
            </c:strRef>
          </c:cat>
          <c:val>
            <c:numRef>
              <c:f>Лист1!$F$18:$G$18</c:f>
              <c:numCache>
                <c:formatCode>General</c:formatCode>
                <c:ptCount val="2"/>
                <c:pt idx="0">
                  <c:v>55480</c:v>
                </c:pt>
                <c:pt idx="1">
                  <c:v>1587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644224"/>
        <c:axId val="85975616"/>
      </c:barChart>
      <c:catAx>
        <c:axId val="102644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5975616"/>
        <c:crosses val="autoZero"/>
        <c:auto val="1"/>
        <c:lblAlgn val="ctr"/>
        <c:lblOffset val="100"/>
        <c:noMultiLvlLbl val="0"/>
      </c:catAx>
      <c:valAx>
        <c:axId val="85975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644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Лист1!$E$46</c:f>
              <c:strCache>
                <c:ptCount val="1"/>
                <c:pt idx="0">
                  <c:v>Пропускная способность, Mb/s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Лист1!$F$45:$H$45</c:f>
              <c:strCache>
                <c:ptCount val="3"/>
                <c:pt idx="0">
                  <c:v>1 правило</c:v>
                </c:pt>
                <c:pt idx="1">
                  <c:v>100 правил</c:v>
                </c:pt>
                <c:pt idx="2">
                  <c:v>1000 правил</c:v>
                </c:pt>
              </c:strCache>
            </c:strRef>
          </c:cat>
          <c:val>
            <c:numRef>
              <c:f>Лист1!$F$46:$H$46</c:f>
              <c:numCache>
                <c:formatCode>General</c:formatCode>
                <c:ptCount val="3"/>
                <c:pt idx="0">
                  <c:v>1587</c:v>
                </c:pt>
                <c:pt idx="1">
                  <c:v>1267</c:v>
                </c:pt>
                <c:pt idx="2">
                  <c:v>405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757888"/>
        <c:axId val="85977920"/>
      </c:barChart>
      <c:catAx>
        <c:axId val="102757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5977920"/>
        <c:crosses val="autoZero"/>
        <c:auto val="1"/>
        <c:lblAlgn val="ctr"/>
        <c:lblOffset val="100"/>
        <c:noMultiLvlLbl val="0"/>
      </c:catAx>
      <c:valAx>
        <c:axId val="85977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75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Лист1!$E$46</c:f>
              <c:strCache>
                <c:ptCount val="1"/>
                <c:pt idx="0">
                  <c:v>Пропускная способность, Mb/s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Лист1!$F$45:$H$45</c:f>
              <c:strCache>
                <c:ptCount val="3"/>
                <c:pt idx="0">
                  <c:v>1 правило</c:v>
                </c:pt>
                <c:pt idx="1">
                  <c:v>100 правил</c:v>
                </c:pt>
                <c:pt idx="2">
                  <c:v>1000 правил</c:v>
                </c:pt>
              </c:strCache>
            </c:strRef>
          </c:cat>
          <c:val>
            <c:numRef>
              <c:f>Лист1!$F$46:$H$46</c:f>
              <c:numCache>
                <c:formatCode>General</c:formatCode>
                <c:ptCount val="3"/>
                <c:pt idx="0">
                  <c:v>1587</c:v>
                </c:pt>
                <c:pt idx="1">
                  <c:v>1267</c:v>
                </c:pt>
                <c:pt idx="2">
                  <c:v>405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248448"/>
        <c:axId val="85980224"/>
      </c:barChart>
      <c:catAx>
        <c:axId val="1022484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5980224"/>
        <c:crosses val="autoZero"/>
        <c:auto val="1"/>
        <c:lblAlgn val="ctr"/>
        <c:lblOffset val="100"/>
        <c:noMultiLvlLbl val="0"/>
      </c:catAx>
      <c:valAx>
        <c:axId val="85980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2484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2.0061730832814598E-2"/>
          <c:y val="0.24669038630203699"/>
          <c:w val="0.95987653833437103"/>
          <c:h val="0.61056043325545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Лист1!$E$29</c:f>
              <c:strCache>
                <c:ptCount val="1"/>
                <c:pt idx="0">
                  <c:v>Стандартный Netfilter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Лист1!$F$28:$H$28</c:f>
              <c:strCache>
                <c:ptCount val="3"/>
                <c:pt idx="0">
                  <c:v>1 правило</c:v>
                </c:pt>
                <c:pt idx="1">
                  <c:v>100 правил</c:v>
                </c:pt>
                <c:pt idx="2">
                  <c:v>1000 правил</c:v>
                </c:pt>
              </c:strCache>
            </c:strRef>
          </c:cat>
          <c:val>
            <c:numRef>
              <c:f>Лист1!$F$29:$H$29</c:f>
              <c:numCache>
                <c:formatCode>General</c:formatCode>
                <c:ptCount val="3"/>
                <c:pt idx="0">
                  <c:v>1587</c:v>
                </c:pt>
                <c:pt idx="1">
                  <c:v>1267</c:v>
                </c:pt>
                <c:pt idx="2">
                  <c:v>405</c:v>
                </c:pt>
              </c:numCache>
            </c:numRef>
          </c:val>
        </c:ser>
        <c:ser>
          <c:idx val="1"/>
          <c:order val="1"/>
          <c:tx>
            <c:strRef>
              <c:f>Лист1!$E$30</c:f>
              <c:strCache>
                <c:ptCount val="1"/>
                <c:pt idx="0">
                  <c:v>Наш Netfilter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Лист1!$F$28:$H$28</c:f>
              <c:strCache>
                <c:ptCount val="3"/>
                <c:pt idx="0">
                  <c:v>1 правило</c:v>
                </c:pt>
                <c:pt idx="1">
                  <c:v>100 правил</c:v>
                </c:pt>
                <c:pt idx="2">
                  <c:v>1000 правил</c:v>
                </c:pt>
              </c:strCache>
            </c:strRef>
          </c:cat>
          <c:val>
            <c:numRef>
              <c:f>Лист1!$F$30:$H$30</c:f>
              <c:numCache>
                <c:formatCode>General</c:formatCode>
                <c:ptCount val="3"/>
                <c:pt idx="0">
                  <c:v>31590</c:v>
                </c:pt>
                <c:pt idx="1">
                  <c:v>31580</c:v>
                </c:pt>
                <c:pt idx="2">
                  <c:v>31570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2249984"/>
        <c:axId val="85982528"/>
      </c:barChart>
      <c:catAx>
        <c:axId val="102249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85982528"/>
        <c:crosses val="autoZero"/>
        <c:auto val="1"/>
        <c:lblAlgn val="ctr"/>
        <c:lblOffset val="100"/>
        <c:noMultiLvlLbl val="0"/>
      </c:catAx>
      <c:valAx>
        <c:axId val="85982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224998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B54E7-7B3B-6447-87A7-6F61AFEB97DE}" type="datetime1">
              <a:rPr lang="ru-RU" smtClean="0"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EBEB8-9D51-0246-A912-359EB514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981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AC2D7-9AF6-9F4F-BF22-AD1F2ADA7833}" type="datetime1">
              <a:rPr lang="ru-RU" smtClean="0"/>
              <a:t>17.03.2019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B0306-77BC-DA46-90D6-686ADC46B9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2687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8F60-AF29-4F86-BB62-4F3918F6F07D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Изображение 4" descr="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5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3854-696D-F441-909B-E2680A1F32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39880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3854-696D-F441-909B-E2680A1F32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44850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6132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ользовательский макет">
    <p:bg>
      <p:bgPr>
        <a:solidFill>
          <a:srgbClr val="C4CD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107721" y="76596"/>
            <a:ext cx="4011283" cy="629728"/>
          </a:xfrm>
        </p:spPr>
        <p:txBody>
          <a:bodyPr>
            <a:normAutofit/>
          </a:bodyPr>
          <a:lstStyle>
            <a:lvl1pPr algn="r">
              <a:defRPr sz="2250" b="1" baseline="0">
                <a:solidFill>
                  <a:srgbClr val="336600"/>
                </a:solidFill>
                <a:latin typeface="+mn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8964" y="75618"/>
            <a:ext cx="2232248" cy="60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4303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91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2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4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95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1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73854-696D-F441-909B-E2680A1F32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78750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941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4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E5BB1-59B9-4CC7-80BF-3C7F0DD13D51}" type="datetimeFigureOut">
              <a:rPr lang="ru-RU" smtClean="0"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73854-696D-F441-909B-E2680A1F325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00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60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dirty="0" smtClean="0"/>
              <a:t>Почему</a:t>
            </a:r>
            <a:r>
              <a:rPr lang="en-US" dirty="0" smtClean="0"/>
              <a:t> </a:t>
            </a:r>
            <a:r>
              <a:rPr lang="ru-RU" dirty="0" smtClean="0"/>
              <a:t>мы решили сделать свой собственный </a:t>
            </a:r>
            <a:r>
              <a:rPr lang="en-US" dirty="0" err="1" smtClean="0"/>
              <a:t>Netfilter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4"/>
              </a:spcAft>
            </a:pPr>
            <a:r>
              <a:rPr lang="ru-RU" dirty="0" smtClean="0"/>
              <a:t>Как мы сделали фильтрацию пакетов за постоянное время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4"/>
              </a:spcAft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Как мы объед</a:t>
            </a:r>
            <a:r>
              <a:rPr lang="ru-RU" dirty="0"/>
              <a:t>и</a:t>
            </a:r>
            <a:r>
              <a:rPr lang="ru-RU" dirty="0" smtClean="0"/>
              <a:t>нили несколько этапов обработки в одну операцию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ru-RU" dirty="0" smtClean="0"/>
          </a:p>
          <a:p>
            <a:pPr>
              <a:lnSpc>
                <a:spcPct val="90000"/>
              </a:lnSpc>
            </a:pPr>
            <a:r>
              <a:rPr lang="ru-RU" dirty="0" smtClean="0"/>
              <a:t>Как мы интегрировали результат в экосистему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65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Программные решения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978370"/>
              </p:ext>
            </p:extLst>
          </p:nvPr>
        </p:nvGraphicFramePr>
        <p:xfrm>
          <a:off x="457200" y="1135193"/>
          <a:ext cx="8229600" cy="3916070"/>
        </p:xfrm>
        <a:graphic>
          <a:graphicData uri="http://schemas.openxmlformats.org/drawingml/2006/table">
            <a:tbl>
              <a:tblPr firstRow="1" bandCol="1">
                <a:tableStyleId>{9DCAF9ED-07DC-4A11-8D7F-57B35C25682E}</a:tableStyleId>
              </a:tblPr>
              <a:tblGrid>
                <a:gridCol w="2561897"/>
                <a:gridCol w="2924503"/>
                <a:gridCol w="2743200"/>
              </a:tblGrid>
              <a:tr h="44704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Чем плохо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Чем хорошо</a:t>
                      </a:r>
                      <a:endParaRPr lang="ru-RU" sz="2400" dirty="0"/>
                    </a:p>
                  </a:txBody>
                  <a:tcPr/>
                </a:tc>
              </a:tr>
              <a:tr h="9367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cs typeface="Courier New" pitchFamily="49" charset="0"/>
                        </a:rPr>
                        <a:t>Настраивать ядро</a:t>
                      </a:r>
                      <a:endParaRPr lang="ru-RU" sz="2000" dirty="0"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Не универсально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Прирост будет, но не слишком существенный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Минимум</a:t>
                      </a:r>
                      <a:r>
                        <a:rPr lang="ru-RU" sz="1800" baseline="0" dirty="0" smtClean="0"/>
                        <a:t> трудозатрат</a:t>
                      </a:r>
                      <a:endParaRPr lang="en-US" sz="1800" dirty="0"/>
                    </a:p>
                  </a:txBody>
                  <a:tcPr/>
                </a:tc>
              </a:tr>
              <a:tr h="115295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cs typeface="Courier New" pitchFamily="49" charset="0"/>
                        </a:rPr>
                        <a:t>Новая логика в ядре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aseline="0" dirty="0" smtClean="0"/>
                        <a:t>Много времени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aseline="0" dirty="0" smtClean="0"/>
                        <a:t>Сложно интегрировать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aseline="0" dirty="0" smtClean="0"/>
                        <a:t>Сложно поддерживать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Потенциально высокий прирост производительности</a:t>
                      </a:r>
                      <a:endParaRPr lang="en-US" sz="1800" dirty="0"/>
                    </a:p>
                  </a:txBody>
                  <a:tcPr/>
                </a:tc>
              </a:tr>
              <a:tr h="136913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cs typeface="Courier New" pitchFamily="49" charset="0"/>
                        </a:rPr>
                        <a:t>Вынос всей логики в </a:t>
                      </a:r>
                      <a:r>
                        <a:rPr lang="en-US" sz="2000" b="1" dirty="0" err="1" smtClean="0">
                          <a:cs typeface="Courier New" pitchFamily="49" charset="0"/>
                        </a:rPr>
                        <a:t>Userspace</a:t>
                      </a:r>
                      <a:r>
                        <a:rPr lang="en-US" sz="2000" b="1" dirty="0" smtClean="0">
                          <a:cs typeface="Courier New" pitchFamily="49" charset="0"/>
                        </a:rPr>
                        <a:t> (</a:t>
                      </a:r>
                      <a:r>
                        <a:rPr lang="en-US" sz="2000" b="1" dirty="0" err="1" smtClean="0">
                          <a:cs typeface="Courier New" pitchFamily="49" charset="0"/>
                        </a:rPr>
                        <a:t>pfring</a:t>
                      </a:r>
                      <a:r>
                        <a:rPr lang="en-US" sz="2000" b="1" dirty="0" smtClean="0"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 err="1" smtClean="0">
                          <a:cs typeface="Courier New" pitchFamily="49" charset="0"/>
                        </a:rPr>
                        <a:t>netmap</a:t>
                      </a:r>
                      <a:r>
                        <a:rPr lang="en-US" sz="2000" b="1" dirty="0" smtClean="0">
                          <a:cs typeface="Courier New" pitchFamily="49" charset="0"/>
                        </a:rPr>
                        <a:t>, </a:t>
                      </a:r>
                      <a:r>
                        <a:rPr lang="en-US" sz="2000" b="1" dirty="0" err="1" smtClean="0">
                          <a:cs typeface="Courier New" pitchFamily="49" charset="0"/>
                        </a:rPr>
                        <a:t>dpdk</a:t>
                      </a:r>
                      <a:r>
                        <a:rPr lang="en-US" sz="2000" b="1" dirty="0" smtClean="0">
                          <a:cs typeface="Courier New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ru-RU" sz="1800" b="1" dirty="0" smtClean="0"/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="1" dirty="0" smtClean="0"/>
                        <a:t>Всю логику надо писать самим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="1" dirty="0" smtClean="0"/>
                        <a:t>Высокий</a:t>
                      </a:r>
                      <a:r>
                        <a:rPr lang="ru-RU" sz="1800" b="1" baseline="0" dirty="0" smtClean="0"/>
                        <a:t> прирост производительности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="1" baseline="0" dirty="0" smtClean="0"/>
                        <a:t>Ошибки менее критичны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13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Пропускная способность (</a:t>
            </a:r>
            <a:r>
              <a:rPr lang="en-US" sz="3600" dirty="0" smtClean="0"/>
              <a:t>Mb/s)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0879483"/>
              </p:ext>
            </p:extLst>
          </p:nvPr>
        </p:nvGraphicFramePr>
        <p:xfrm>
          <a:off x="457204" y="953817"/>
          <a:ext cx="8371843" cy="381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3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Пропускная способность (</a:t>
            </a:r>
            <a:r>
              <a:rPr lang="en-US" sz="3600" dirty="0" smtClean="0"/>
              <a:t>Mb/s)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12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511800" y="1587380"/>
            <a:ext cx="363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Падение пропускной способности 75</a:t>
            </a:r>
            <a:r>
              <a:rPr lang="en-US" sz="2400" b="1" dirty="0" smtClean="0">
                <a:solidFill>
                  <a:srgbClr val="FF0000"/>
                </a:solidFill>
              </a:rPr>
              <a:t>%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090358"/>
              </p:ext>
            </p:extLst>
          </p:nvPr>
        </p:nvGraphicFramePr>
        <p:xfrm>
          <a:off x="457203" y="953817"/>
          <a:ext cx="8371843" cy="3813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41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000000"/>
                </a:solidFill>
                <a:latin typeface="Calibri"/>
                <a:ea typeface="DejaVu Sans"/>
              </a:rPr>
              <a:t>Ф</a:t>
            </a:r>
            <a:r>
              <a:rPr lang="en-US" sz="4000" b="0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ильтрация</a:t>
            </a:r>
            <a:r>
              <a:rPr lang="en-US" sz="4000" b="0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4000" b="0" spc="-1" dirty="0">
                <a:solidFill>
                  <a:srgbClr val="000000"/>
                </a:solidFill>
                <a:latin typeface="Calibri"/>
                <a:ea typeface="DejaVu Sans"/>
              </a:rPr>
              <a:t>в Linux </a:t>
            </a:r>
            <a:r>
              <a:rPr lang="en-US" sz="4000" b="0" spc="-1" dirty="0" err="1">
                <a:solidFill>
                  <a:srgbClr val="000000"/>
                </a:solidFill>
                <a:latin typeface="Calibri"/>
                <a:ea typeface="DejaVu Sans"/>
              </a:rPr>
              <a:t>Netfilter</a:t>
            </a:r>
            <a:endParaRPr lang="en-US" sz="4000" b="0" spc="-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2669025"/>
            <a:ext cx="1872208" cy="15661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2669025"/>
            <a:ext cx="1872208" cy="15661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72200" y="2669025"/>
            <a:ext cx="1872208" cy="156617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627784" y="3047067"/>
            <a:ext cx="936104" cy="97210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436096" y="3101073"/>
            <a:ext cx="936104" cy="972108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71601" y="2741033"/>
            <a:ext cx="1440158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3245089"/>
            <a:ext cx="1440158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71601" y="3749145"/>
            <a:ext cx="1440158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3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4" y="2741033"/>
            <a:ext cx="1440158" cy="369332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3" y="3245089"/>
            <a:ext cx="1440158" cy="369332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79914" y="3749145"/>
            <a:ext cx="1440158" cy="369332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3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88225" y="2741033"/>
            <a:ext cx="1440158" cy="36933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588224" y="3245089"/>
            <a:ext cx="1440158" cy="36933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588225" y="3749145"/>
            <a:ext cx="1440158" cy="36933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3</a:t>
            </a:r>
            <a:endParaRPr lang="ru-RU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179512" y="3191083"/>
            <a:ext cx="504056" cy="48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8388424" y="3191083"/>
            <a:ext cx="504056" cy="4860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11560" y="4288043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Calibri" panose="020F0502020204030204" pitchFamily="34" charset="0"/>
              </a:rPr>
              <a:t>Prerouting</a:t>
            </a:r>
            <a:endParaRPr lang="ru-RU" sz="2000" b="1" dirty="0">
              <a:latin typeface="Calibri" panose="020F050202020403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03848" y="4288041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anose="020F0502020204030204" pitchFamily="34" charset="0"/>
              </a:rPr>
              <a:t>Forward</a:t>
            </a:r>
            <a:endParaRPr lang="ru-RU" sz="2000" b="1" dirty="0">
              <a:latin typeface="Calibri" panose="020F0502020204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92180" y="428804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Calibri" panose="020F0502020204030204" pitchFamily="34" charset="0"/>
              </a:rPr>
              <a:t>Postrouting</a:t>
            </a:r>
            <a:endParaRPr lang="ru-RU" sz="2000" b="1" dirty="0">
              <a:latin typeface="Calibri" panose="020F050202020403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922288" y="1356898"/>
            <a:ext cx="1872208" cy="11125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138313" y="1428906"/>
            <a:ext cx="1440158" cy="36933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1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5138312" y="1932962"/>
            <a:ext cx="1440158" cy="36933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Правило 2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911752" y="14750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Служебная цепочка</a:t>
            </a:r>
            <a:endParaRPr lang="ru-RU" dirty="0"/>
          </a:p>
        </p:txBody>
      </p:sp>
      <p:cxnSp>
        <p:nvCxnSpPr>
          <p:cNvPr id="21" name="Скругленная соединительная линия 20"/>
          <p:cNvCxnSpPr>
            <a:stCxn id="12" idx="0"/>
            <a:endCxn id="30" idx="1"/>
          </p:cNvCxnSpPr>
          <p:nvPr/>
        </p:nvCxnSpPr>
        <p:spPr>
          <a:xfrm rot="5400000" flipH="1" flipV="1">
            <a:off x="4255423" y="1858143"/>
            <a:ext cx="1127461" cy="638320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Скругленная соединительная линия 37"/>
          <p:cNvCxnSpPr>
            <a:stCxn id="31" idx="2"/>
            <a:endCxn id="13" idx="3"/>
          </p:cNvCxnSpPr>
          <p:nvPr/>
        </p:nvCxnSpPr>
        <p:spPr>
          <a:xfrm rot="5400000">
            <a:off x="4975501" y="2546864"/>
            <a:ext cx="1127461" cy="638320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</p:spPr>
        <p:txBody>
          <a:bodyPr/>
          <a:lstStyle/>
          <a:p>
            <a:fld id="{1FEB601F-72D7-314C-B49F-2D7C961BC6D9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1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Частичное решение проблемы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state established accept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>
                <a:cs typeface="Courier New" pitchFamily="49" charset="0"/>
              </a:rPr>
              <a:t>в начале </a:t>
            </a:r>
            <a:r>
              <a:rPr lang="ru-RU" dirty="0" smtClean="0">
                <a:cs typeface="Courier New" pitchFamily="49" charset="0"/>
              </a:rPr>
              <a:t>всех цепочек</a:t>
            </a:r>
            <a:endParaRPr lang="ru-RU" dirty="0">
              <a:cs typeface="Courier New" pitchFamily="49" charset="0"/>
            </a:endParaRPr>
          </a:p>
          <a:p>
            <a:pPr marL="0" indent="0">
              <a:buNone/>
            </a:pPr>
            <a:endParaRPr lang="ru-RU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ru-RU" dirty="0" smtClean="0">
                <a:cs typeface="Courier New" pitchFamily="49" charset="0"/>
              </a:rPr>
              <a:t>Недостатки:</a:t>
            </a:r>
            <a:endParaRPr lang="en-US" dirty="0">
              <a:cs typeface="Courier New" pitchFamily="49" charset="0"/>
            </a:endParaRPr>
          </a:p>
          <a:p>
            <a:r>
              <a:rPr lang="ru-RU" dirty="0" smtClean="0">
                <a:cs typeface="Courier New" pitchFamily="49" charset="0"/>
              </a:rPr>
              <a:t>Ускоряет только «легальный» трафик</a:t>
            </a:r>
            <a:endParaRPr lang="ru-RU" dirty="0">
              <a:cs typeface="Courier New" pitchFamily="49" charset="0"/>
            </a:endParaRPr>
          </a:p>
          <a:p>
            <a:r>
              <a:rPr lang="ru-RU" dirty="0" smtClean="0">
                <a:cs typeface="Courier New" pitchFamily="49" charset="0"/>
              </a:rPr>
              <a:t>Не работает с новыми сессиями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2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070" indent="-51435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ru-RU" spc="-1" dirty="0" smtClean="0">
                <a:solidFill>
                  <a:srgbClr val="000000"/>
                </a:solidFill>
                <a:ea typeface="DejaVu Sans"/>
              </a:rPr>
              <a:t>Р</a:t>
            </a:r>
            <a:r>
              <a:rPr lang="en-US" spc="-1" dirty="0" err="1" smtClean="0">
                <a:solidFill>
                  <a:srgbClr val="000000"/>
                </a:solidFill>
                <a:ea typeface="DejaVu Sans"/>
              </a:rPr>
              <a:t>азгрузить</a:t>
            </a:r>
            <a:r>
              <a:rPr lang="en-US" spc="-1" dirty="0" smtClean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процессор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под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решение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других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задач</a:t>
            </a:r>
            <a:endParaRPr lang="en-US" spc="-1" dirty="0"/>
          </a:p>
          <a:p>
            <a:pPr marL="623070" indent="-51435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pc="-1" dirty="0" err="1">
                <a:solidFill>
                  <a:srgbClr val="000000"/>
                </a:solidFill>
                <a:ea typeface="DejaVu Sans"/>
              </a:rPr>
              <a:t>Обеспечить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фиксированное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время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фильтрации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независимо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от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количества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правил</a:t>
            </a:r>
            <a:endParaRPr lang="en-US" spc="-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6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Префиксное дерево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381314"/>
              </p:ext>
            </p:extLst>
          </p:nvPr>
        </p:nvGraphicFramePr>
        <p:xfrm>
          <a:off x="84670" y="1179645"/>
          <a:ext cx="3804353" cy="2870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96349"/>
                <a:gridCol w="887248"/>
                <a:gridCol w="799201"/>
                <a:gridCol w="790222"/>
                <a:gridCol w="931333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TCP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130.*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TCP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Accept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UDP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Accept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0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797785" y="1736958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TCP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19231" y="2747893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130.*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219231" y="3450628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Префиксное дерево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17</a:t>
            </a:fld>
            <a:endParaRPr lang="ru-RU" dirty="0"/>
          </a:p>
        </p:txBody>
      </p:sp>
      <p:cxnSp>
        <p:nvCxnSpPr>
          <p:cNvPr id="7" name="Прямая соединительная линия 5"/>
          <p:cNvCxnSpPr>
            <a:stCxn id="28" idx="0"/>
          </p:cNvCxnSpPr>
          <p:nvPr/>
        </p:nvCxnSpPr>
        <p:spPr>
          <a:xfrm flipV="1">
            <a:off x="5221119" y="1209672"/>
            <a:ext cx="1081461" cy="527286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5"/>
          <p:cNvCxnSpPr>
            <a:stCxn id="33" idx="0"/>
            <a:endCxn id="28" idx="2"/>
          </p:cNvCxnSpPr>
          <p:nvPr/>
        </p:nvCxnSpPr>
        <p:spPr>
          <a:xfrm flipV="1">
            <a:off x="4642565" y="2260178"/>
            <a:ext cx="5785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5"/>
          <p:cNvCxnSpPr>
            <a:stCxn id="33" idx="2"/>
            <a:endCxn id="40" idx="0"/>
          </p:cNvCxnSpPr>
          <p:nvPr/>
        </p:nvCxnSpPr>
        <p:spPr>
          <a:xfrm>
            <a:off x="4642565" y="3148003"/>
            <a:ext cx="0" cy="30262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308914" y="4098933"/>
            <a:ext cx="71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Drop</a:t>
            </a:r>
            <a:endParaRPr lang="en-US" sz="2000" b="1" dirty="0"/>
          </a:p>
        </p:txBody>
      </p:sp>
      <p:cxnSp>
        <p:nvCxnSpPr>
          <p:cNvPr id="69" name="Прямая соединительная линия 5"/>
          <p:cNvCxnSpPr/>
          <p:nvPr/>
        </p:nvCxnSpPr>
        <p:spPr>
          <a:xfrm>
            <a:off x="4642561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034376" y="1753668"/>
            <a:ext cx="96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Protocol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034374" y="2778671"/>
            <a:ext cx="8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IP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951757" y="3483710"/>
            <a:ext cx="1052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Port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064647" y="412946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graphicFrame>
        <p:nvGraphicFramePr>
          <p:cNvPr id="17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96184"/>
              </p:ext>
            </p:extLst>
          </p:nvPr>
        </p:nvGraphicFramePr>
        <p:xfrm>
          <a:off x="84670" y="1179645"/>
          <a:ext cx="3804353" cy="2870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96349"/>
                <a:gridCol w="887248"/>
                <a:gridCol w="799201"/>
                <a:gridCol w="790222"/>
                <a:gridCol w="931333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TCP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130.*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Drop</a:t>
                      </a:r>
                      <a:endParaRPr lang="en-US" sz="1800" b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TCP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Accept</a:t>
                      </a:r>
                      <a:endParaRPr lang="en-US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UDP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Accept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17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/>
          <p:cNvSpPr txBox="1"/>
          <p:nvPr/>
        </p:nvSpPr>
        <p:spPr>
          <a:xfrm>
            <a:off x="4797785" y="1736958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TCP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19231" y="2747893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130.*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18298" y="2747893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219231" y="3450628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218298" y="3450628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Префиксное дерево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18</a:t>
            </a:fld>
            <a:endParaRPr lang="ru-RU" dirty="0"/>
          </a:p>
        </p:txBody>
      </p:sp>
      <p:cxnSp>
        <p:nvCxnSpPr>
          <p:cNvPr id="7" name="Прямая соединительная линия 5"/>
          <p:cNvCxnSpPr>
            <a:stCxn id="28" idx="0"/>
          </p:cNvCxnSpPr>
          <p:nvPr/>
        </p:nvCxnSpPr>
        <p:spPr>
          <a:xfrm flipV="1">
            <a:off x="5221119" y="1209672"/>
            <a:ext cx="1081461" cy="527286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5"/>
          <p:cNvCxnSpPr>
            <a:stCxn id="33" idx="0"/>
            <a:endCxn id="28" idx="2"/>
          </p:cNvCxnSpPr>
          <p:nvPr/>
        </p:nvCxnSpPr>
        <p:spPr>
          <a:xfrm flipV="1">
            <a:off x="4642565" y="2260178"/>
            <a:ext cx="5785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5"/>
          <p:cNvCxnSpPr>
            <a:stCxn id="36" idx="0"/>
            <a:endCxn id="28" idx="2"/>
          </p:cNvCxnSpPr>
          <p:nvPr/>
        </p:nvCxnSpPr>
        <p:spPr>
          <a:xfrm flipH="1" flipV="1">
            <a:off x="5221119" y="2260178"/>
            <a:ext cx="3276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5"/>
          <p:cNvCxnSpPr>
            <a:stCxn id="33" idx="2"/>
            <a:endCxn id="40" idx="0"/>
          </p:cNvCxnSpPr>
          <p:nvPr/>
        </p:nvCxnSpPr>
        <p:spPr>
          <a:xfrm>
            <a:off x="4642565" y="3148003"/>
            <a:ext cx="0" cy="30262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5"/>
          <p:cNvCxnSpPr/>
          <p:nvPr/>
        </p:nvCxnSpPr>
        <p:spPr>
          <a:xfrm>
            <a:off x="5548769" y="3148005"/>
            <a:ext cx="0" cy="302623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308914" y="4098933"/>
            <a:ext cx="71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Drop</a:t>
            </a:r>
            <a:endParaRPr lang="en-US" sz="2000" b="1" dirty="0"/>
          </a:p>
        </p:txBody>
      </p:sp>
      <p:sp>
        <p:nvSpPr>
          <p:cNvPr id="64" name="Rectangle 63"/>
          <p:cNvSpPr/>
          <p:nvPr/>
        </p:nvSpPr>
        <p:spPr>
          <a:xfrm>
            <a:off x="5135326" y="4098933"/>
            <a:ext cx="90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Accept</a:t>
            </a:r>
          </a:p>
        </p:txBody>
      </p:sp>
      <p:cxnSp>
        <p:nvCxnSpPr>
          <p:cNvPr id="69" name="Прямая соединительная линия 5"/>
          <p:cNvCxnSpPr/>
          <p:nvPr/>
        </p:nvCxnSpPr>
        <p:spPr>
          <a:xfrm>
            <a:off x="4642561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5"/>
          <p:cNvCxnSpPr/>
          <p:nvPr/>
        </p:nvCxnSpPr>
        <p:spPr>
          <a:xfrm>
            <a:off x="5548769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034376" y="1753668"/>
            <a:ext cx="96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Protocol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034374" y="2778671"/>
            <a:ext cx="8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IP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951757" y="3483710"/>
            <a:ext cx="1052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Port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064647" y="412946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graphicFrame>
        <p:nvGraphicFramePr>
          <p:cNvPr id="23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611674"/>
              </p:ext>
            </p:extLst>
          </p:nvPr>
        </p:nvGraphicFramePr>
        <p:xfrm>
          <a:off x="84670" y="1179645"/>
          <a:ext cx="3804353" cy="2870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96349"/>
                <a:gridCol w="887248"/>
                <a:gridCol w="799201"/>
                <a:gridCol w="790222"/>
                <a:gridCol w="931333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TCP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130.*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Drop</a:t>
                      </a:r>
                      <a:endParaRPr lang="en-US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2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TCP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80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Accept</a:t>
                      </a:r>
                      <a:endParaRPr lang="en-US" sz="1800" b="1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UDP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3030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Accept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5879247" y="1737001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UDP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797785" y="1736958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TCP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19231" y="2747893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130.*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18298" y="2747893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219231" y="3450628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218298" y="3450628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972102" y="3450628"/>
            <a:ext cx="753808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3030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031644" y="2747893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Префиксное дерево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19</a:t>
            </a:fld>
            <a:endParaRPr lang="ru-RU" dirty="0"/>
          </a:p>
        </p:txBody>
      </p:sp>
      <p:cxnSp>
        <p:nvCxnSpPr>
          <p:cNvPr id="7" name="Прямая соединительная линия 5"/>
          <p:cNvCxnSpPr>
            <a:stCxn id="28" idx="0"/>
          </p:cNvCxnSpPr>
          <p:nvPr/>
        </p:nvCxnSpPr>
        <p:spPr>
          <a:xfrm flipV="1">
            <a:off x="5221119" y="1209672"/>
            <a:ext cx="1081461" cy="527286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27"/>
          <p:cNvCxnSpPr>
            <a:endCxn id="23" idx="0"/>
          </p:cNvCxnSpPr>
          <p:nvPr/>
        </p:nvCxnSpPr>
        <p:spPr>
          <a:xfrm>
            <a:off x="6302580" y="1209670"/>
            <a:ext cx="1" cy="527331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5"/>
          <p:cNvCxnSpPr>
            <a:stCxn id="33" idx="0"/>
            <a:endCxn id="28" idx="2"/>
          </p:cNvCxnSpPr>
          <p:nvPr/>
        </p:nvCxnSpPr>
        <p:spPr>
          <a:xfrm flipV="1">
            <a:off x="4642565" y="2260178"/>
            <a:ext cx="5785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5"/>
          <p:cNvCxnSpPr>
            <a:stCxn id="36" idx="0"/>
            <a:endCxn id="28" idx="2"/>
          </p:cNvCxnSpPr>
          <p:nvPr/>
        </p:nvCxnSpPr>
        <p:spPr>
          <a:xfrm flipH="1" flipV="1">
            <a:off x="5221119" y="2260178"/>
            <a:ext cx="3276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5"/>
          <p:cNvCxnSpPr>
            <a:stCxn id="33" idx="2"/>
            <a:endCxn id="40" idx="0"/>
          </p:cNvCxnSpPr>
          <p:nvPr/>
        </p:nvCxnSpPr>
        <p:spPr>
          <a:xfrm>
            <a:off x="4642565" y="3148003"/>
            <a:ext cx="0" cy="30262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5"/>
          <p:cNvCxnSpPr/>
          <p:nvPr/>
        </p:nvCxnSpPr>
        <p:spPr>
          <a:xfrm>
            <a:off x="5548769" y="3148005"/>
            <a:ext cx="0" cy="302623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"/>
          <p:cNvCxnSpPr/>
          <p:nvPr/>
        </p:nvCxnSpPr>
        <p:spPr>
          <a:xfrm>
            <a:off x="6401355" y="3147471"/>
            <a:ext cx="0" cy="302623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"/>
          <p:cNvCxnSpPr/>
          <p:nvPr/>
        </p:nvCxnSpPr>
        <p:spPr>
          <a:xfrm>
            <a:off x="6396265" y="2260221"/>
            <a:ext cx="0" cy="487672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308914" y="4098933"/>
            <a:ext cx="71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Drop</a:t>
            </a:r>
            <a:endParaRPr lang="en-US" sz="2000" b="1" dirty="0"/>
          </a:p>
        </p:txBody>
      </p:sp>
      <p:sp>
        <p:nvSpPr>
          <p:cNvPr id="64" name="Rectangle 63"/>
          <p:cNvSpPr/>
          <p:nvPr/>
        </p:nvSpPr>
        <p:spPr>
          <a:xfrm>
            <a:off x="5135326" y="4098933"/>
            <a:ext cx="90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Accept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39022" y="4098933"/>
            <a:ext cx="90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Accept</a:t>
            </a:r>
          </a:p>
        </p:txBody>
      </p:sp>
      <p:cxnSp>
        <p:nvCxnSpPr>
          <p:cNvPr id="69" name="Прямая соединительная линия 5"/>
          <p:cNvCxnSpPr/>
          <p:nvPr/>
        </p:nvCxnSpPr>
        <p:spPr>
          <a:xfrm>
            <a:off x="4642561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5"/>
          <p:cNvCxnSpPr/>
          <p:nvPr/>
        </p:nvCxnSpPr>
        <p:spPr>
          <a:xfrm>
            <a:off x="5548769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5"/>
          <p:cNvCxnSpPr/>
          <p:nvPr/>
        </p:nvCxnSpPr>
        <p:spPr>
          <a:xfrm>
            <a:off x="6401355" y="3850204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034376" y="1753668"/>
            <a:ext cx="96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Protocol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034374" y="2778671"/>
            <a:ext cx="8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IP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951757" y="3483710"/>
            <a:ext cx="1052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Port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064647" y="412946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graphicFrame>
        <p:nvGraphicFramePr>
          <p:cNvPr id="31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36295"/>
              </p:ext>
            </p:extLst>
          </p:nvPr>
        </p:nvGraphicFramePr>
        <p:xfrm>
          <a:off x="84670" y="1179645"/>
          <a:ext cx="3804353" cy="2870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96349"/>
                <a:gridCol w="887248"/>
                <a:gridCol w="799201"/>
                <a:gridCol w="790222"/>
                <a:gridCol w="931333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TCP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130.*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Drop</a:t>
                      </a:r>
                      <a:endParaRPr lang="en-US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TCP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*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Accept</a:t>
                      </a:r>
                      <a:endParaRPr lang="en-US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3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UDP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3030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Accept</a:t>
                      </a:r>
                      <a:endParaRPr lang="en-US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Drop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Новые вызовы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392873"/>
              </p:ext>
            </p:extLst>
          </p:nvPr>
        </p:nvGraphicFramePr>
        <p:xfrm>
          <a:off x="457200" y="1276350"/>
          <a:ext cx="8229600" cy="2908300"/>
        </p:xfrm>
        <a:graphic>
          <a:graphicData uri="http://schemas.openxmlformats.org/drawingml/2006/table">
            <a:tbl>
              <a:tblPr firstRow="1" bandCol="1">
                <a:tableStyleId>{9DCAF9ED-07DC-4A11-8D7F-57B35C25682E}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Раньше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Сейчас</a:t>
                      </a:r>
                      <a:endParaRPr lang="ru-RU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Требования к производительности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Небольшие (внешние каналы связи)</a:t>
                      </a:r>
                      <a:r>
                        <a:rPr lang="en-US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Высокие (сегментация</a:t>
                      </a:r>
                      <a:r>
                        <a:rPr lang="ru-RU" sz="1600" baseline="0" dirty="0" smtClean="0"/>
                        <a:t> внутренней сети</a:t>
                      </a:r>
                      <a:r>
                        <a:rPr lang="ru-RU" sz="160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</a:tr>
              <a:tr h="8115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Многофункциональность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Отдельные устройства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Консолидация</a:t>
                      </a:r>
                      <a:r>
                        <a:rPr lang="ru-RU" sz="1600" baseline="0" dirty="0" smtClean="0"/>
                        <a:t> сервисов на одном устройстве </a:t>
                      </a:r>
                      <a:r>
                        <a:rPr lang="en-US" sz="1600" baseline="0" dirty="0" smtClean="0"/>
                        <a:t>(UTM)</a:t>
                      </a:r>
                      <a:endParaRPr lang="ru-RU" sz="1600" dirty="0"/>
                    </a:p>
                  </a:txBody>
                  <a:tcPr/>
                </a:tc>
              </a:tr>
              <a:tr h="81153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Политика</a:t>
                      </a:r>
                      <a:r>
                        <a:rPr lang="ru-RU" sz="1800" baseline="0" dirty="0" smtClean="0"/>
                        <a:t> безопасности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Небольшие,</a:t>
                      </a:r>
                      <a:r>
                        <a:rPr lang="ru-RU" sz="1600" baseline="0" dirty="0" smtClean="0"/>
                        <a:t> средние (десятки, сотни правил)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Большие</a:t>
                      </a:r>
                      <a:r>
                        <a:rPr lang="ru-RU" sz="1600" baseline="0" dirty="0" smtClean="0"/>
                        <a:t> (тысячи правил)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84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7027341" y="1753668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*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879247" y="1737001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UDP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797785" y="1736958"/>
            <a:ext cx="846667" cy="52322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smtClean="0"/>
              <a:t>TCP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19231" y="2747893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130.*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218298" y="2747893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4219231" y="3450628"/>
            <a:ext cx="846667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218298" y="3450628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80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5972102" y="3450628"/>
            <a:ext cx="753808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3030</a:t>
            </a:r>
            <a:endParaRPr lang="en-US" sz="2000" dirty="0"/>
          </a:p>
        </p:txBody>
      </p:sp>
      <p:sp>
        <p:nvSpPr>
          <p:cNvPr id="47" name="TextBox 46"/>
          <p:cNvSpPr txBox="1"/>
          <p:nvPr/>
        </p:nvSpPr>
        <p:spPr>
          <a:xfrm>
            <a:off x="7196674" y="3450628"/>
            <a:ext cx="508001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6031644" y="2747893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7120200" y="2747893"/>
            <a:ext cx="660949" cy="400110"/>
          </a:xfrm>
          <a:prstGeom prst="rect">
            <a:avLst/>
          </a:prstGeom>
          <a:noFill/>
          <a:ln w="38100" cmpd="sng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dirty="0" smtClean="0"/>
              <a:t>*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Префиксное дерево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20</a:t>
            </a:fld>
            <a:endParaRPr lang="ru-RU" dirty="0"/>
          </a:p>
        </p:txBody>
      </p:sp>
      <p:cxnSp>
        <p:nvCxnSpPr>
          <p:cNvPr id="7" name="Прямая соединительная линия 5"/>
          <p:cNvCxnSpPr>
            <a:stCxn id="28" idx="0"/>
          </p:cNvCxnSpPr>
          <p:nvPr/>
        </p:nvCxnSpPr>
        <p:spPr>
          <a:xfrm flipV="1">
            <a:off x="5221119" y="1209672"/>
            <a:ext cx="1081461" cy="527286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6"/>
          <p:cNvCxnSpPr>
            <a:endCxn id="19" idx="0"/>
          </p:cNvCxnSpPr>
          <p:nvPr/>
        </p:nvCxnSpPr>
        <p:spPr>
          <a:xfrm>
            <a:off x="6302580" y="1209670"/>
            <a:ext cx="1148095" cy="543998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27"/>
          <p:cNvCxnSpPr>
            <a:endCxn id="23" idx="0"/>
          </p:cNvCxnSpPr>
          <p:nvPr/>
        </p:nvCxnSpPr>
        <p:spPr>
          <a:xfrm>
            <a:off x="6302580" y="1209670"/>
            <a:ext cx="1" cy="527331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5"/>
          <p:cNvCxnSpPr>
            <a:stCxn id="33" idx="0"/>
            <a:endCxn id="28" idx="2"/>
          </p:cNvCxnSpPr>
          <p:nvPr/>
        </p:nvCxnSpPr>
        <p:spPr>
          <a:xfrm flipV="1">
            <a:off x="4642565" y="2260178"/>
            <a:ext cx="5785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5"/>
          <p:cNvCxnSpPr>
            <a:stCxn id="36" idx="0"/>
            <a:endCxn id="28" idx="2"/>
          </p:cNvCxnSpPr>
          <p:nvPr/>
        </p:nvCxnSpPr>
        <p:spPr>
          <a:xfrm flipH="1" flipV="1">
            <a:off x="5221119" y="2260178"/>
            <a:ext cx="327654" cy="48771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5"/>
          <p:cNvCxnSpPr>
            <a:stCxn id="33" idx="2"/>
            <a:endCxn id="40" idx="0"/>
          </p:cNvCxnSpPr>
          <p:nvPr/>
        </p:nvCxnSpPr>
        <p:spPr>
          <a:xfrm>
            <a:off x="4642565" y="3148003"/>
            <a:ext cx="0" cy="302625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5"/>
          <p:cNvCxnSpPr/>
          <p:nvPr/>
        </p:nvCxnSpPr>
        <p:spPr>
          <a:xfrm>
            <a:off x="5548769" y="3148005"/>
            <a:ext cx="0" cy="302623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"/>
          <p:cNvCxnSpPr/>
          <p:nvPr/>
        </p:nvCxnSpPr>
        <p:spPr>
          <a:xfrm>
            <a:off x="6401355" y="3147471"/>
            <a:ext cx="0" cy="302623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"/>
          <p:cNvCxnSpPr/>
          <p:nvPr/>
        </p:nvCxnSpPr>
        <p:spPr>
          <a:xfrm>
            <a:off x="7450671" y="3147471"/>
            <a:ext cx="0" cy="302623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"/>
          <p:cNvCxnSpPr/>
          <p:nvPr/>
        </p:nvCxnSpPr>
        <p:spPr>
          <a:xfrm>
            <a:off x="6396265" y="2260221"/>
            <a:ext cx="0" cy="487672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"/>
          <p:cNvCxnSpPr>
            <a:endCxn id="49" idx="0"/>
          </p:cNvCxnSpPr>
          <p:nvPr/>
        </p:nvCxnSpPr>
        <p:spPr>
          <a:xfrm>
            <a:off x="7450674" y="2321779"/>
            <a:ext cx="1" cy="426114"/>
          </a:xfrm>
          <a:prstGeom prst="line">
            <a:avLst/>
          </a:prstGeom>
          <a:ln w="57150"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117024" y="4098933"/>
            <a:ext cx="71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Drop</a:t>
            </a:r>
            <a:endParaRPr lang="en-US" sz="2000" b="1" dirty="0"/>
          </a:p>
        </p:txBody>
      </p:sp>
      <p:sp>
        <p:nvSpPr>
          <p:cNvPr id="63" name="Rectangle 62"/>
          <p:cNvSpPr/>
          <p:nvPr/>
        </p:nvSpPr>
        <p:spPr>
          <a:xfrm>
            <a:off x="4308914" y="4098933"/>
            <a:ext cx="7105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Drop</a:t>
            </a:r>
            <a:endParaRPr lang="en-US" sz="2000" b="1" dirty="0"/>
          </a:p>
        </p:txBody>
      </p:sp>
      <p:sp>
        <p:nvSpPr>
          <p:cNvPr id="64" name="Rectangle 63"/>
          <p:cNvSpPr/>
          <p:nvPr/>
        </p:nvSpPr>
        <p:spPr>
          <a:xfrm>
            <a:off x="5135326" y="4098933"/>
            <a:ext cx="90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Accept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939022" y="4098933"/>
            <a:ext cx="909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Accept</a:t>
            </a:r>
          </a:p>
        </p:txBody>
      </p:sp>
      <p:cxnSp>
        <p:nvCxnSpPr>
          <p:cNvPr id="69" name="Прямая соединительная линия 5"/>
          <p:cNvCxnSpPr/>
          <p:nvPr/>
        </p:nvCxnSpPr>
        <p:spPr>
          <a:xfrm>
            <a:off x="4642561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5"/>
          <p:cNvCxnSpPr/>
          <p:nvPr/>
        </p:nvCxnSpPr>
        <p:spPr>
          <a:xfrm>
            <a:off x="5548769" y="3850738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5"/>
          <p:cNvCxnSpPr/>
          <p:nvPr/>
        </p:nvCxnSpPr>
        <p:spPr>
          <a:xfrm>
            <a:off x="6401355" y="3850204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5"/>
          <p:cNvCxnSpPr/>
          <p:nvPr/>
        </p:nvCxnSpPr>
        <p:spPr>
          <a:xfrm>
            <a:off x="7450671" y="3850204"/>
            <a:ext cx="0" cy="302623"/>
          </a:xfrm>
          <a:prstGeom prst="line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8034376" y="1753668"/>
            <a:ext cx="9686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Protocol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8034374" y="2778671"/>
            <a:ext cx="8361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IP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951757" y="3483710"/>
            <a:ext cx="1052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Dest</a:t>
            </a:r>
            <a:r>
              <a:rPr lang="en-US" dirty="0"/>
              <a:t> Port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064647" y="412946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80728" y="3339821"/>
            <a:ext cx="0" cy="510381"/>
          </a:xfrm>
          <a:prstGeom prst="straightConnector1">
            <a:avLst/>
          </a:prstGeom>
          <a:ln w="38100" cmpd="sng"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17858" y="4098933"/>
            <a:ext cx="19207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/>
              <a:t>Терминальные </a:t>
            </a:r>
          </a:p>
          <a:p>
            <a:pPr algn="ctr"/>
            <a:r>
              <a:rPr lang="ru-RU" sz="2000" b="1" dirty="0" smtClean="0"/>
              <a:t>действия</a:t>
            </a:r>
            <a:endParaRPr lang="en-US" sz="2000" b="1" dirty="0"/>
          </a:p>
        </p:txBody>
      </p:sp>
      <p:graphicFrame>
        <p:nvGraphicFramePr>
          <p:cNvPr id="4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62220"/>
              </p:ext>
            </p:extLst>
          </p:nvPr>
        </p:nvGraphicFramePr>
        <p:xfrm>
          <a:off x="84670" y="1179645"/>
          <a:ext cx="3804353" cy="287020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96349"/>
                <a:gridCol w="887248"/>
                <a:gridCol w="799201"/>
                <a:gridCol w="790222"/>
                <a:gridCol w="931333"/>
              </a:tblGrid>
              <a:tr h="5791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IP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Dest</a:t>
                      </a:r>
                      <a:r>
                        <a:rPr lang="en-US" sz="1600" dirty="0" smtClean="0"/>
                        <a:t> 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Action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1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TCP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130.*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Drop</a:t>
                      </a:r>
                      <a:endParaRPr lang="en-US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2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TCP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*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80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Accept</a:t>
                      </a:r>
                      <a:endParaRPr lang="en-US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3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UDP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*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3030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Accept</a:t>
                      </a:r>
                      <a:endParaRPr lang="en-US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*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Drop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457200" y="206010"/>
            <a:ext cx="8228160" cy="8561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Недостатки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57200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8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Резко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возрастает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потребление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памяти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,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особенно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в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момент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построения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дерева</a:t>
            </a:r>
            <a:endParaRPr lang="en-US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1640"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spc="-1" dirty="0" smtClean="0">
                <a:solidFill>
                  <a:srgbClr val="000000"/>
                </a:solidFill>
              </a:rPr>
              <a:t>Нет инкрементальной «достройки» </a:t>
            </a:r>
            <a:r>
              <a:rPr lang="ru-RU" sz="3200" spc="-1" dirty="0" smtClean="0">
                <a:solidFill>
                  <a:srgbClr val="000000"/>
                </a:solidFill>
              </a:rPr>
              <a:t>дерева</a:t>
            </a:r>
            <a:endParaRPr lang="en-US" sz="3200" b="0" strike="noStrike" spc="-1" dirty="0" smtClean="0">
              <a:latin typeface="Arial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Преобразование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правил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может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быть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очень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долгим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—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требуется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оптимизация</a:t>
            </a:r>
            <a:endParaRPr lang="ru-RU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343080" indent="-3416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1" spc="-1" dirty="0" smtClean="0">
                <a:solidFill>
                  <a:srgbClr val="000000"/>
                </a:solidFill>
                <a:latin typeface="Calibri"/>
                <a:ea typeface="DejaVu Sans"/>
              </a:rPr>
              <a:t>Префиксные деревья не работают, если есть вычисляемое поле</a:t>
            </a:r>
            <a:endParaRPr lang="ru-RU" sz="3200" b="1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144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47022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57200" y="206010"/>
            <a:ext cx="8228160" cy="8561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7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4400" spc="-1" dirty="0" smtClean="0">
                <a:solidFill>
                  <a:srgbClr val="000000"/>
                </a:solidFill>
                <a:latin typeface="Calibri"/>
                <a:ea typeface="DejaVu Sans"/>
              </a:rPr>
              <a:t>Получается, нужно фильтровать два раза?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7200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/>
              <a:buChar char="•"/>
            </a:pP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Фильтрация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до</a:t>
            </a:r>
            <a:r>
              <a:rPr lang="en-US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маршрутизации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ru-RU" sz="3200" b="0" strike="noStrike" spc="-1" dirty="0" smtClean="0">
              <a:solidFill>
                <a:srgbClr val="000000"/>
              </a:solidFill>
              <a:latin typeface="Calibri"/>
              <a:ea typeface="DejaVu Sans"/>
            </a:endParaRPr>
          </a:p>
          <a:p>
            <a:pPr marL="457200" indent="-457200">
              <a:lnSpc>
                <a:spcPct val="100000"/>
              </a:lnSpc>
              <a:spcBef>
                <a:spcPts val="641"/>
              </a:spcBef>
              <a:buFont typeface="Arial"/>
              <a:buChar char="•"/>
            </a:pPr>
            <a:r>
              <a:rPr lang="ru-RU" sz="3200" spc="-1" dirty="0" err="1">
                <a:solidFill>
                  <a:srgbClr val="000000"/>
                </a:solidFill>
                <a:latin typeface="Calibri"/>
                <a:ea typeface="DejaVu Sans"/>
              </a:rPr>
              <a:t>Ф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ильтрация</a:t>
            </a: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после</a:t>
            </a:r>
            <a:r>
              <a:rPr lang="ru-RU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маршрутизации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56446" y="2738992"/>
            <a:ext cx="1992467" cy="6350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Фильтрация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Prerouting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 rot="2772117">
            <a:off x="2375853" y="3428012"/>
            <a:ext cx="312967" cy="3832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32337" y="3865195"/>
            <a:ext cx="1992467" cy="6350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Маршрутизация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>
                <a:solidFill>
                  <a:schemeClr val="tx1"/>
                </a:solidFill>
              </a:rPr>
              <a:t>d</a:t>
            </a:r>
            <a:r>
              <a:rPr lang="en-US" b="1" dirty="0" err="1" smtClean="0">
                <a:solidFill>
                  <a:schemeClr val="tx1"/>
                </a:solidFill>
              </a:rPr>
              <a:t>NAT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24804" y="2732690"/>
            <a:ext cx="1992467" cy="6350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Фильтрация </a:t>
            </a:r>
            <a:r>
              <a:rPr lang="en-US" b="1" dirty="0" err="1" smtClean="0">
                <a:solidFill>
                  <a:schemeClr val="tx1"/>
                </a:solidFill>
              </a:rPr>
              <a:t>Postrouting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Rounded Rectangle 8"/>
          <p:cNvSpPr/>
          <p:nvPr/>
        </p:nvSpPr>
        <p:spPr>
          <a:xfrm>
            <a:off x="6517271" y="3838938"/>
            <a:ext cx="1992467" cy="6350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sNAT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19128069">
            <a:off x="4368320" y="3412222"/>
            <a:ext cx="312967" cy="3832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772117">
            <a:off x="6360786" y="3401754"/>
            <a:ext cx="312967" cy="3832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1FEB601F-72D7-314C-B49F-2D7C961BC6D9}" type="slidenum">
              <a:rPr lang="ru-RU" smtClean="0"/>
              <a:t>22</a:t>
            </a:fld>
            <a:endParaRPr lang="ru-RU" dirty="0"/>
          </a:p>
        </p:txBody>
      </p:sp>
      <p:sp>
        <p:nvSpPr>
          <p:cNvPr id="15" name="Номер слайда 3"/>
          <p:cNvSpPr txBox="1">
            <a:spLocks/>
          </p:cNvSpPr>
          <p:nvPr/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FEB601F-72D7-314C-B49F-2D7C961BC6D9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98655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CustomShape 1"/>
          <p:cNvSpPr/>
          <p:nvPr/>
        </p:nvSpPr>
        <p:spPr>
          <a:xfrm>
            <a:off x="457200" y="206010"/>
            <a:ext cx="8228160" cy="8561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spc="-1" dirty="0" smtClean="0">
                <a:solidFill>
                  <a:srgbClr val="000000"/>
                </a:solidFill>
                <a:latin typeface="Calibri"/>
                <a:ea typeface="DejaVu Sans"/>
              </a:rPr>
              <a:t>Нет, если все этапы соединить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143" name="CustomShape 2"/>
          <p:cNvSpPr/>
          <p:nvPr/>
        </p:nvSpPr>
        <p:spPr>
          <a:xfrm>
            <a:off x="457200" y="1200150"/>
            <a:ext cx="8228160" cy="339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spcBef>
                <a:spcPts val="641"/>
              </a:spcBef>
            </a:pPr>
            <a:endParaRPr lang="en-US" sz="3200" b="0" strike="noStrike" spc="-1" dirty="0">
              <a:latin typeface="Arial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17420" y="1512172"/>
            <a:ext cx="4076700" cy="20463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Фильтрация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Prerouting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Фильтрация </a:t>
            </a:r>
            <a:r>
              <a:rPr lang="en-US" b="1" dirty="0" err="1" smtClean="0">
                <a:solidFill>
                  <a:schemeClr val="tx1"/>
                </a:solidFill>
              </a:rPr>
              <a:t>Postrouting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Марштрутизация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dNAT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sNAT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4756786"/>
            <a:ext cx="2133600" cy="273844"/>
          </a:xfrm>
        </p:spPr>
        <p:txBody>
          <a:bodyPr/>
          <a:lstStyle/>
          <a:p>
            <a:fld id="{1FEB601F-72D7-314C-B49F-2D7C961BC6D9}" type="slidenum">
              <a:rPr lang="ru-RU" smtClean="0"/>
              <a:t>23</a:t>
            </a:fld>
            <a:endParaRPr lang="ru-RU" dirty="0"/>
          </a:p>
        </p:txBody>
      </p:sp>
      <p:sp>
        <p:nvSpPr>
          <p:cNvPr id="15" name="Right Arrow 2"/>
          <p:cNvSpPr/>
          <p:nvPr/>
        </p:nvSpPr>
        <p:spPr>
          <a:xfrm>
            <a:off x="1038405" y="2286424"/>
            <a:ext cx="1171395" cy="3832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2"/>
          <p:cNvSpPr/>
          <p:nvPr/>
        </p:nvSpPr>
        <p:spPr>
          <a:xfrm>
            <a:off x="6332220" y="2343740"/>
            <a:ext cx="1171395" cy="38323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334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2"/>
            <a:ext cx="8229600" cy="3943349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Платформа для теста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r>
              <a:rPr lang="ru-RU" dirty="0" smtClean="0"/>
              <a:t>Версии ПО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Стресс-тест</a:t>
            </a:r>
            <a:r>
              <a:rPr lang="en-US" dirty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ru-RU" dirty="0" smtClean="0"/>
              <a:t>пакеты 64 байта </a:t>
            </a:r>
            <a:r>
              <a:rPr lang="en-US" dirty="0" smtClean="0"/>
              <a:t>UDP</a:t>
            </a:r>
            <a:r>
              <a:rPr lang="ru-RU" dirty="0" smtClean="0"/>
              <a:t>, </a:t>
            </a:r>
            <a:endParaRPr lang="en-US" dirty="0" smtClean="0"/>
          </a:p>
          <a:p>
            <a:pPr lvl="1"/>
            <a:r>
              <a:rPr lang="ru-RU" dirty="0" smtClean="0"/>
              <a:t>Трафик в обе стороны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51718"/>
              </p:ext>
            </p:extLst>
          </p:nvPr>
        </p:nvGraphicFramePr>
        <p:xfrm>
          <a:off x="457204" y="1636397"/>
          <a:ext cx="7739029" cy="893652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907173"/>
                <a:gridCol w="1016807"/>
                <a:gridCol w="1537763"/>
                <a:gridCol w="1277286"/>
              </a:tblGrid>
              <a:tr h="391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CPU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RAM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HDD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NIC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Xeon E5 2690 v4 2.6 </a:t>
                      </a:r>
                      <a:r>
                        <a:rPr lang="en-US" sz="1600" dirty="0" smtClean="0">
                          <a:effectLst/>
                        </a:rPr>
                        <a:t>GHz 14 cores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32G </a:t>
                      </a:r>
                      <a:r>
                        <a:rPr lang="en-US" sz="1600" dirty="0" smtClean="0">
                          <a:effectLst/>
                        </a:rPr>
                        <a:t>DDR4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240GB SSD SATA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8x10Gb SFP+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73625"/>
              </p:ext>
            </p:extLst>
          </p:nvPr>
        </p:nvGraphicFramePr>
        <p:xfrm>
          <a:off x="457201" y="2754604"/>
          <a:ext cx="7739028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69514"/>
                <a:gridCol w="3869514"/>
              </a:tblGrid>
              <a:tr h="36576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Конфигурация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Число ядер</a:t>
                      </a:r>
                      <a:r>
                        <a:rPr lang="ru-RU" sz="1800" baseline="0" dirty="0" smtClean="0"/>
                        <a:t> процессора</a:t>
                      </a:r>
                      <a:endParaRPr lang="en-US" sz="18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Стандартный </a:t>
                      </a:r>
                      <a:r>
                        <a:rPr lang="en-US" sz="1800" dirty="0" err="1" smtClean="0"/>
                        <a:t>Netfilter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 из 14</a:t>
                      </a:r>
                      <a:endParaRPr lang="en-US" sz="18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Наш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dirty="0" err="1" smtClean="0"/>
                        <a:t>Netfilter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 из 14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5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Производительность, </a:t>
            </a:r>
            <a:r>
              <a:rPr lang="en-US" sz="3200" dirty="0" smtClean="0"/>
              <a:t>Mb/s (UDP, 64 </a:t>
            </a:r>
            <a:r>
              <a:rPr lang="ru-RU" sz="3200" dirty="0" smtClean="0"/>
              <a:t>байта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25</a:t>
            </a:fld>
            <a:endParaRPr lang="ru-RU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968794"/>
              </p:ext>
            </p:extLst>
          </p:nvPr>
        </p:nvGraphicFramePr>
        <p:xfrm>
          <a:off x="457204" y="945931"/>
          <a:ext cx="8229599" cy="3821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028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всем этим управлять?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9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211" y="1424726"/>
            <a:ext cx="7200800" cy="3069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524267" y="1856773"/>
            <a:ext cx="1656184" cy="50405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Iproute2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540491" y="1856773"/>
            <a:ext cx="1656184" cy="50405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NFT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00731" y="1856773"/>
            <a:ext cx="1656184" cy="50405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Conntrack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180451" y="3498236"/>
            <a:ext cx="2448272" cy="648072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Ядро </a:t>
            </a:r>
            <a:r>
              <a:rPr lang="en-US" dirty="0" smtClean="0">
                <a:solidFill>
                  <a:schemeClr val="tx1"/>
                </a:solidFill>
              </a:rPr>
              <a:t>Linux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5"/>
          </p:cNvCxnSpPr>
          <p:nvPr/>
        </p:nvCxnSpPr>
        <p:spPr>
          <a:xfrm>
            <a:off x="2937912" y="2287013"/>
            <a:ext cx="602583" cy="1211225"/>
          </a:xfrm>
          <a:prstGeom prst="straightConnector1">
            <a:avLst/>
          </a:prstGeom>
          <a:ln w="38100" cmpd="sng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4"/>
            <a:endCxn id="8" idx="0"/>
          </p:cNvCxnSpPr>
          <p:nvPr/>
        </p:nvCxnSpPr>
        <p:spPr>
          <a:xfrm>
            <a:off x="4368583" y="2360828"/>
            <a:ext cx="36004" cy="1137408"/>
          </a:xfrm>
          <a:prstGeom prst="straightConnector1">
            <a:avLst/>
          </a:prstGeom>
          <a:ln w="38100" cmpd="sng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</p:cNvCxnSpPr>
          <p:nvPr/>
        </p:nvCxnSpPr>
        <p:spPr>
          <a:xfrm flipH="1">
            <a:off x="5092167" y="2287013"/>
            <a:ext cx="851111" cy="1211225"/>
          </a:xfrm>
          <a:prstGeom prst="straightConnector1">
            <a:avLst/>
          </a:prstGeom>
          <a:ln w="38100" cmpd="sng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754339" y="3398924"/>
            <a:ext cx="265872" cy="33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1501" y="4046996"/>
            <a:ext cx="265872" cy="33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216415" y="3398924"/>
            <a:ext cx="265872" cy="33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221011" y="4046996"/>
            <a:ext cx="265872" cy="3357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482145" y="3033471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3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8482144" y="3697589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4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-37395" y="3158154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1</a:t>
            </a:r>
            <a:endParaRPr lang="ru-RU" dirty="0"/>
          </a:p>
        </p:txBody>
      </p:sp>
      <p:sp>
        <p:nvSpPr>
          <p:cNvPr id="11" name="CustomShap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Как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управлять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нашим</a:t>
            </a:r>
            <a:r>
              <a:rPr lang="en-US" sz="44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44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приложением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37396" y="3822272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2</a:t>
            </a:r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1020211" y="4006939"/>
            <a:ext cx="2160240" cy="25838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5" idx="3"/>
          </p:cNvCxnSpPr>
          <p:nvPr/>
        </p:nvCxnSpPr>
        <p:spPr>
          <a:xfrm flipH="1" flipV="1">
            <a:off x="1020211" y="3566802"/>
            <a:ext cx="2160240" cy="13078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8" idx="1"/>
          </p:cNvCxnSpPr>
          <p:nvPr/>
        </p:nvCxnSpPr>
        <p:spPr>
          <a:xfrm flipH="1" flipV="1">
            <a:off x="5628723" y="4006938"/>
            <a:ext cx="2592288" cy="207934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7" idx="1"/>
          </p:cNvCxnSpPr>
          <p:nvPr/>
        </p:nvCxnSpPr>
        <p:spPr>
          <a:xfrm flipH="1">
            <a:off x="5628723" y="3566802"/>
            <a:ext cx="2587692" cy="13078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398913" y="2805444"/>
            <a:ext cx="84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Netlink</a:t>
            </a:r>
            <a:endParaRPr lang="ru-RU" sz="16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625511" y="2805444"/>
            <a:ext cx="84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Netlink</a:t>
            </a:r>
            <a:endParaRPr lang="ru-RU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616165" y="2805444"/>
            <a:ext cx="84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Netlink</a:t>
            </a:r>
            <a:endParaRPr lang="ru-RU" sz="1600" b="1" dirty="0"/>
          </a:p>
        </p:txBody>
      </p:sp>
      <p:sp>
        <p:nvSpPr>
          <p:cNvPr id="26" name="Slide Number Placeholder 2"/>
          <p:cNvSpPr txBox="1">
            <a:spLocks/>
          </p:cNvSpPr>
          <p:nvPr/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FEB601F-72D7-314C-B49F-2D7C961BC6D9}" type="slidenum">
              <a:rPr lang="ru-RU" sz="1200" smtClean="0"/>
              <a:pPr algn="r"/>
              <a:t>27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022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flipH="1" flipV="1">
            <a:off x="957282" y="3794574"/>
            <a:ext cx="299042" cy="39310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910287" y="3761850"/>
            <a:ext cx="243158" cy="42582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3" idx="1"/>
            <a:endCxn id="24" idx="3"/>
          </p:cNvCxnSpPr>
          <p:nvPr/>
        </p:nvCxnSpPr>
        <p:spPr>
          <a:xfrm flipH="1">
            <a:off x="954403" y="4386817"/>
            <a:ext cx="299042" cy="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6" idx="1"/>
            <a:endCxn id="33" idx="3"/>
          </p:cNvCxnSpPr>
          <p:nvPr/>
        </p:nvCxnSpPr>
        <p:spPr>
          <a:xfrm flipH="1" flipV="1">
            <a:off x="7910287" y="4386817"/>
            <a:ext cx="247754" cy="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957241" y="1179403"/>
            <a:ext cx="7200800" cy="22473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461297" y="1300722"/>
            <a:ext cx="1731220" cy="63055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Iproute2</a:t>
            </a:r>
            <a:r>
              <a:rPr lang="ru-RU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(mod)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477521" y="1300722"/>
            <a:ext cx="1772396" cy="63055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NFT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(mod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5637761" y="1300722"/>
            <a:ext cx="1772032" cy="630556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Conntrack</a:t>
            </a:r>
            <a:endParaRPr lang="en-US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(mod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ru-RU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45673" y="2659273"/>
            <a:ext cx="2448272" cy="648072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Ядро </a:t>
            </a:r>
            <a:r>
              <a:rPr lang="en-US" dirty="0" smtClean="0">
                <a:solidFill>
                  <a:schemeClr val="tx1"/>
                </a:solidFill>
              </a:rPr>
              <a:t>Linux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91369" y="3570524"/>
            <a:ext cx="265872" cy="33575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88531" y="4218940"/>
            <a:ext cx="265872" cy="33575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1" dirty="0" err="1">
                <a:solidFill>
                  <a:srgbClr val="000000"/>
                </a:solidFill>
                <a:ea typeface="DejaVu Sans"/>
              </a:rPr>
              <a:t>Как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управлять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нашим</a:t>
            </a:r>
            <a:r>
              <a:rPr lang="en-US" spc="-1" dirty="0">
                <a:solidFill>
                  <a:srgbClr val="000000"/>
                </a:solidFill>
                <a:ea typeface="DejaVu Sans"/>
              </a:rPr>
              <a:t> </a:t>
            </a:r>
            <a:r>
              <a:rPr lang="en-US" spc="-1" dirty="0" err="1">
                <a:solidFill>
                  <a:srgbClr val="000000"/>
                </a:solidFill>
                <a:ea typeface="DejaVu Sans"/>
              </a:rPr>
              <a:t>приложением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8153445" y="3557176"/>
            <a:ext cx="265872" cy="33575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158041" y="4218940"/>
            <a:ext cx="265872" cy="33575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419175" y="3517130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</a:lstStyle>
          <a:p>
            <a:r>
              <a:rPr lang="en-US" dirty="0"/>
              <a:t>NIC 3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8419173" y="4202149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4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7424" y="3553734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1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" y="4216623"/>
            <a:ext cx="724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 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57241" y="3426781"/>
            <a:ext cx="7200800" cy="1232156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637761" y="342678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DPDK-</a:t>
            </a:r>
            <a:r>
              <a:rPr lang="ru-RU" b="1" dirty="0" smtClean="0"/>
              <a:t>приложение</a:t>
            </a:r>
            <a:endParaRPr lang="ru-RU" b="1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253445" y="3564248"/>
            <a:ext cx="1666476" cy="3982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Control plane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253445" y="4187675"/>
            <a:ext cx="6656842" cy="39828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Data plane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8"/>
          <p:cNvCxnSpPr>
            <a:endCxn id="32" idx="0"/>
          </p:cNvCxnSpPr>
          <p:nvPr/>
        </p:nvCxnSpPr>
        <p:spPr>
          <a:xfrm flipH="1">
            <a:off x="2086683" y="1931276"/>
            <a:ext cx="7048" cy="1632972"/>
          </a:xfrm>
          <a:prstGeom prst="straightConnector1">
            <a:avLst/>
          </a:prstGeom>
          <a:ln w="57150" cmpd="sng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9"/>
          <p:cNvCxnSpPr>
            <a:stCxn id="17" idx="3"/>
          </p:cNvCxnSpPr>
          <p:nvPr/>
        </p:nvCxnSpPr>
        <p:spPr>
          <a:xfrm flipH="1">
            <a:off x="2432482" y="1838933"/>
            <a:ext cx="1304600" cy="1725315"/>
          </a:xfrm>
          <a:prstGeom prst="straightConnector1">
            <a:avLst/>
          </a:prstGeom>
          <a:ln w="57150" cmpd="sng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3"/>
          <p:cNvCxnSpPr>
            <a:stCxn id="18" idx="3"/>
          </p:cNvCxnSpPr>
          <p:nvPr/>
        </p:nvCxnSpPr>
        <p:spPr>
          <a:xfrm flipH="1">
            <a:off x="2919923" y="1838933"/>
            <a:ext cx="2977346" cy="1772514"/>
          </a:xfrm>
          <a:prstGeom prst="straightConnector1">
            <a:avLst/>
          </a:prstGeom>
          <a:ln w="57150" cmpd="sng">
            <a:solidFill>
              <a:schemeClr val="accent2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2" idx="2"/>
          </p:cNvCxnSpPr>
          <p:nvPr/>
        </p:nvCxnSpPr>
        <p:spPr>
          <a:xfrm>
            <a:off x="2086683" y="3962528"/>
            <a:ext cx="0" cy="225147"/>
          </a:xfrm>
          <a:prstGeom prst="straightConnector1">
            <a:avLst/>
          </a:prstGeom>
          <a:ln w="38100" cmpd="sng"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253445" y="2455191"/>
            <a:ext cx="84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Netlink</a:t>
            </a:r>
            <a:endParaRPr lang="ru-RU" sz="16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277195" y="2466072"/>
            <a:ext cx="84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/>
              <a:t>Netlink</a:t>
            </a:r>
            <a:endParaRPr lang="ru-RU" sz="16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638363" y="2466071"/>
            <a:ext cx="8402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Netlink</a:t>
            </a:r>
            <a:endParaRPr lang="ru-RU" sz="1600" b="1" dirty="0"/>
          </a:p>
        </p:txBody>
      </p:sp>
      <p:sp>
        <p:nvSpPr>
          <p:cNvPr id="38" name="Slide Number Placeholder 2"/>
          <p:cNvSpPr txBox="1">
            <a:spLocks/>
          </p:cNvSpPr>
          <p:nvPr/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FEB601F-72D7-314C-B49F-2D7C961BC6D9}" type="slidenum">
              <a:rPr lang="ru-RU" sz="1200" smtClean="0"/>
              <a:pPr algn="r"/>
              <a:t>28</a:t>
            </a:fld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725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графиков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dirty="0" smtClean="0"/>
              <a:t>Платформа для теста</a:t>
            </a:r>
          </a:p>
          <a:p>
            <a:endParaRPr lang="en-US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Стресс-тест</a:t>
            </a:r>
            <a:r>
              <a:rPr lang="en-US" dirty="0"/>
              <a:t>:</a:t>
            </a:r>
            <a:r>
              <a:rPr lang="ru-RU" dirty="0" smtClean="0"/>
              <a:t> </a:t>
            </a:r>
            <a:endParaRPr lang="en-US" dirty="0" smtClean="0"/>
          </a:p>
          <a:p>
            <a:pPr lvl="1"/>
            <a:r>
              <a:rPr lang="ru-RU" dirty="0" smtClean="0"/>
              <a:t>пакеты 64 байта </a:t>
            </a:r>
            <a:r>
              <a:rPr lang="en-US" dirty="0" smtClean="0"/>
              <a:t>UDP</a:t>
            </a:r>
            <a:r>
              <a:rPr lang="ru-RU" dirty="0" smtClean="0"/>
              <a:t>, </a:t>
            </a:r>
            <a:endParaRPr lang="en-US" dirty="0" smtClean="0"/>
          </a:p>
          <a:p>
            <a:pPr lvl="1"/>
            <a:r>
              <a:rPr lang="ru-RU" dirty="0" smtClean="0"/>
              <a:t>Трафик в обе стороны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755908"/>
              </p:ext>
            </p:extLst>
          </p:nvPr>
        </p:nvGraphicFramePr>
        <p:xfrm>
          <a:off x="670767" y="1825342"/>
          <a:ext cx="7739029" cy="876348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907173"/>
                <a:gridCol w="1016807"/>
                <a:gridCol w="1537763"/>
                <a:gridCol w="1277286"/>
              </a:tblGrid>
              <a:tr h="374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CPU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RAM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</a:rPr>
                        <a:t>HDD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NIC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3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Xeon E5 2690 v4 2.6 </a:t>
                      </a:r>
                      <a:r>
                        <a:rPr lang="en-US" sz="1600" dirty="0" smtClean="0">
                          <a:effectLst/>
                        </a:rPr>
                        <a:t>GHz 14 cores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32G </a:t>
                      </a:r>
                      <a:r>
                        <a:rPr lang="en-US" sz="1600" dirty="0" smtClean="0">
                          <a:effectLst/>
                        </a:rPr>
                        <a:t>DDR4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240GB SSD SATA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8x10Gb SFP+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4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Пропускная способность (</a:t>
            </a:r>
            <a:r>
              <a:rPr lang="en-US" dirty="0" smtClean="0"/>
              <a:t>Mb/s)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2470445"/>
              </p:ext>
            </p:extLst>
          </p:nvPr>
        </p:nvGraphicFramePr>
        <p:xfrm>
          <a:off x="731264" y="1063231"/>
          <a:ext cx="7828537" cy="3688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600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Пропускная способность (</a:t>
            </a:r>
            <a:r>
              <a:rPr lang="en-US" dirty="0" smtClean="0"/>
              <a:t>Mb/s)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41800" y="2064436"/>
            <a:ext cx="431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Падение пропускной способности 98</a:t>
            </a:r>
            <a:r>
              <a:rPr lang="en-US" sz="2800" b="1" dirty="0" smtClean="0">
                <a:solidFill>
                  <a:srgbClr val="FF0000"/>
                </a:solidFill>
              </a:rPr>
              <a:t>%</a:t>
            </a: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4102378"/>
              </p:ext>
            </p:extLst>
          </p:nvPr>
        </p:nvGraphicFramePr>
        <p:xfrm>
          <a:off x="731264" y="1063231"/>
          <a:ext cx="7828537" cy="3704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41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Аппаратные решения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Добавим ядер </a:t>
            </a:r>
          </a:p>
          <a:p>
            <a:r>
              <a:rPr lang="ru-RU" dirty="0" smtClean="0"/>
              <a:t>Добавим процессор </a:t>
            </a:r>
          </a:p>
          <a:p>
            <a:r>
              <a:rPr lang="ru-RU" dirty="0" smtClean="0"/>
              <a:t>Добавим узлов</a:t>
            </a:r>
          </a:p>
          <a:p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4678791" y="1348241"/>
            <a:ext cx="827632" cy="165320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2274" y="1821716"/>
            <a:ext cx="26188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Дорого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Надолго не хватит</a:t>
            </a:r>
          </a:p>
        </p:txBody>
      </p:sp>
    </p:spTree>
    <p:extLst>
      <p:ext uri="{BB962C8B-B14F-4D97-AF65-F5344CB8AC3E}">
        <p14:creationId xmlns:p14="http://schemas.microsoft.com/office/powerpoint/2010/main" val="207553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Программные решения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9656851"/>
              </p:ext>
            </p:extLst>
          </p:nvPr>
        </p:nvGraphicFramePr>
        <p:xfrm>
          <a:off x="457200" y="1135192"/>
          <a:ext cx="8229600" cy="1645920"/>
        </p:xfrm>
        <a:graphic>
          <a:graphicData uri="http://schemas.openxmlformats.org/drawingml/2006/table">
            <a:tbl>
              <a:tblPr firstRow="1" bandCol="1">
                <a:tableStyleId>{9DCAF9ED-07DC-4A11-8D7F-57B35C25682E}</a:tableStyleId>
              </a:tblPr>
              <a:tblGrid>
                <a:gridCol w="2561897"/>
                <a:gridCol w="2924503"/>
                <a:gridCol w="27432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Чем плохо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Чем хорошо</a:t>
                      </a:r>
                      <a:endParaRPr lang="ru-RU" sz="24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cs typeface="Courier New" pitchFamily="49" charset="0"/>
                        </a:rPr>
                        <a:t>Настраивать ядро</a:t>
                      </a:r>
                      <a:endParaRPr lang="ru-RU" sz="2000" dirty="0"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Не универсально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Прирост будет, но не слишком существенный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Минимум</a:t>
                      </a:r>
                      <a:r>
                        <a:rPr lang="ru-RU" sz="1800" baseline="0" dirty="0" smtClean="0"/>
                        <a:t> трудозатрат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4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Программные решения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411611"/>
              </p:ext>
            </p:extLst>
          </p:nvPr>
        </p:nvGraphicFramePr>
        <p:xfrm>
          <a:off x="457200" y="1135192"/>
          <a:ext cx="8229600" cy="3108960"/>
        </p:xfrm>
        <a:graphic>
          <a:graphicData uri="http://schemas.openxmlformats.org/drawingml/2006/table">
            <a:tbl>
              <a:tblPr firstRow="1" bandCol="1">
                <a:tableStyleId>{9DCAF9ED-07DC-4A11-8D7F-57B35C25682E}</a:tableStyleId>
              </a:tblPr>
              <a:tblGrid>
                <a:gridCol w="2561897"/>
                <a:gridCol w="2924503"/>
                <a:gridCol w="27432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Вариант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Чем плохо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Чем хорошо</a:t>
                      </a:r>
                      <a:endParaRPr lang="ru-RU" sz="2400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cs typeface="Courier New" pitchFamily="49" charset="0"/>
                        </a:rPr>
                        <a:t>Настраивать ядро</a:t>
                      </a:r>
                      <a:endParaRPr lang="ru-RU" sz="2000" dirty="0"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Не универсально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Прирост будет, но не слишком существенный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Минимум</a:t>
                      </a:r>
                      <a:r>
                        <a:rPr lang="ru-RU" sz="1800" baseline="0" dirty="0" smtClean="0"/>
                        <a:t> трудозатрат</a:t>
                      </a:r>
                      <a:endParaRPr lang="en-US" sz="1800" dirty="0"/>
                    </a:p>
                  </a:txBody>
                  <a:tcPr/>
                </a:tc>
              </a:tr>
              <a:tr h="14630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cs typeface="Courier New" pitchFamily="49" charset="0"/>
                        </a:rPr>
                        <a:t>Новая логика в ядре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aseline="0" dirty="0" smtClean="0"/>
                        <a:t>Много времени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aseline="0" dirty="0" smtClean="0"/>
                        <a:t>Сложно интегрировать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baseline="0" dirty="0" smtClean="0"/>
                        <a:t>Сложно поддерживать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ru-RU" sz="1800" dirty="0" smtClean="0"/>
                        <a:t>Потенциально высокий прирост производительности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601F-72D7-314C-B49F-2D7C961BC6D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62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775</Words>
  <Application>Microsoft Office PowerPoint</Application>
  <PresentationFormat>Экран (16:9)</PresentationFormat>
  <Paragraphs>405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Содержание</vt:lpstr>
      <vt:lpstr>Новые вызовы</vt:lpstr>
      <vt:lpstr>Немного графиков</vt:lpstr>
      <vt:lpstr>Стенд</vt:lpstr>
      <vt:lpstr>Пропускная способность (Mb/s)</vt:lpstr>
      <vt:lpstr>Пропускная способность (Mb/s)</vt:lpstr>
      <vt:lpstr>Аппаратные решения</vt:lpstr>
      <vt:lpstr>Программные решения</vt:lpstr>
      <vt:lpstr>Программные решения</vt:lpstr>
      <vt:lpstr>Программные решения</vt:lpstr>
      <vt:lpstr>Пропускная способность (Mb/s)</vt:lpstr>
      <vt:lpstr>Пропускная способность (Mb/s)</vt:lpstr>
      <vt:lpstr>Фильтрация в Linux Netfilter</vt:lpstr>
      <vt:lpstr>Частичное решение проблемы</vt:lpstr>
      <vt:lpstr>Постановка задачи</vt:lpstr>
      <vt:lpstr>Префиксное дерево</vt:lpstr>
      <vt:lpstr>Префиксное дерево</vt:lpstr>
      <vt:lpstr>Префиксное дерево</vt:lpstr>
      <vt:lpstr>Префиксное дерево</vt:lpstr>
      <vt:lpstr>Префиксное дерево</vt:lpstr>
      <vt:lpstr>Презентация PowerPoint</vt:lpstr>
      <vt:lpstr>Презентация PowerPoint</vt:lpstr>
      <vt:lpstr>Презентация PowerPoint</vt:lpstr>
      <vt:lpstr>Стенд</vt:lpstr>
      <vt:lpstr>Производительность, Mb/s (UDP, 64 байта)</vt:lpstr>
      <vt:lpstr>Как всем этим управлять?</vt:lpstr>
      <vt:lpstr>Как управлять нашим приложением</vt:lpstr>
      <vt:lpstr>Как управлять нашим приложением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мы сделали свой собственный Netfilter, с Intel DPDK и префиксными деревьями</dc:title>
  <dc:creator>Коростелев Павел</dc:creator>
  <cp:lastModifiedBy>Alex</cp:lastModifiedBy>
  <cp:revision>90</cp:revision>
  <dcterms:created xsi:type="dcterms:W3CDTF">2018-10-26T16:39:09Z</dcterms:created>
  <dcterms:modified xsi:type="dcterms:W3CDTF">2019-03-17T13:28:04Z</dcterms:modified>
</cp:coreProperties>
</file>